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</p:sldIdLst>
  <p:sldSz cx="10693400" cy="7561263"/>
  <p:notesSz cx="9777413" cy="6645275"/>
  <p:defaultTextStyle>
    <a:defPPr>
      <a:defRPr lang="de-CH"/>
    </a:defPPr>
    <a:lvl1pPr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1290" y="-72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3703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defTabSz="904875">
              <a:defRPr sz="1200"/>
            </a:lvl1pPr>
          </a:lstStyle>
          <a:p>
            <a:endParaRPr lang="de-DE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37200" y="0"/>
            <a:ext cx="423862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endParaRPr lang="de-DE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11900"/>
            <a:ext cx="423703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defTabSz="904875">
              <a:defRPr sz="1200"/>
            </a:lvl1pPr>
          </a:lstStyle>
          <a:p>
            <a:endParaRPr lang="de-DE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37200" y="6311900"/>
            <a:ext cx="4238625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fld id="{114930FE-BBC0-4DBF-8D88-1C2DE62D0BFA}" type="slidenum">
              <a:rPr lang="de-CH"/>
              <a:pPr/>
              <a:t>0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4965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3703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defTabSz="904875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38788" y="0"/>
            <a:ext cx="4237037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endParaRPr lang="de-DE"/>
          </a:p>
        </p:txBody>
      </p:sp>
      <p:sp>
        <p:nvSpPr>
          <p:cNvPr id="26628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128963" y="498475"/>
            <a:ext cx="3522662" cy="2490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7900" y="3155950"/>
            <a:ext cx="7823200" cy="299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noProof="0" smtClean="0"/>
              <a:t>Textmasterformate durch Klicken bearbeiten</a:t>
            </a:r>
          </a:p>
          <a:p>
            <a:pPr lvl="1"/>
            <a:r>
              <a:rPr lang="de-CH" noProof="0" smtClean="0"/>
              <a:t>Zweite Ebene</a:t>
            </a:r>
          </a:p>
          <a:p>
            <a:pPr lvl="2"/>
            <a:r>
              <a:rPr lang="de-CH" noProof="0" smtClean="0"/>
              <a:t>Dritte Ebene</a:t>
            </a:r>
          </a:p>
          <a:p>
            <a:pPr lvl="3"/>
            <a:r>
              <a:rPr lang="de-CH" noProof="0" smtClean="0"/>
              <a:t>Vierte Ebene</a:t>
            </a:r>
          </a:p>
          <a:p>
            <a:pPr lvl="4"/>
            <a:r>
              <a:rPr lang="de-CH" noProof="0" smtClean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11900"/>
            <a:ext cx="4237038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defTabSz="904875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8788" y="6311900"/>
            <a:ext cx="4237037" cy="331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43" tIns="45222" rIns="90443" bIns="45222" numCol="1" anchor="b" anchorCtr="0" compatLnSpc="1">
            <a:prstTxWarp prst="textNoShape">
              <a:avLst/>
            </a:prstTxWarp>
          </a:bodyPr>
          <a:lstStyle>
            <a:lvl1pPr algn="r" defTabSz="904875">
              <a:defRPr sz="1200"/>
            </a:lvl1pPr>
          </a:lstStyle>
          <a:p>
            <a:fld id="{A2CD79B1-F7F2-4C27-BE92-AEAFB45FE5B6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267623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de-CH" smtClean="0">
                <a:latin typeface="Arial" panose="020B0604020202020204" pitchFamily="34" charset="0"/>
              </a:rPr>
              <a:t>? Zugriff auf Code und Datenbank nötig, auch für Ziel 5.    * Diese Version 4.5 LTS wird noch bis Oktober 2014 unterstützt.</a:t>
            </a:r>
          </a:p>
        </p:txBody>
      </p:sp>
    </p:spTree>
    <p:extLst>
      <p:ext uri="{BB962C8B-B14F-4D97-AF65-F5344CB8AC3E}">
        <p14:creationId xmlns:p14="http://schemas.microsoft.com/office/powerpoint/2010/main" val="1761520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01688" y="2349500"/>
            <a:ext cx="9090025" cy="1620838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603375" y="4284663"/>
            <a:ext cx="7486650" cy="19319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14928-B1D4-442E-B251-E2D4BED237A2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10978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7DB1A4-B1A6-4252-BFAC-79709CFBDE11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4997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53350" y="303213"/>
            <a:ext cx="2405063" cy="64516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4988" y="303213"/>
            <a:ext cx="7065962" cy="64516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DA9192-8F8C-4E5D-9D93-CE8EC746CEBE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91659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125036-6368-40AD-81D8-7EFFC4DD14A4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9682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A2B80F-F670-477F-A696-3DE95B2ECA52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4545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4988" y="1763713"/>
            <a:ext cx="4735512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22900" y="1763713"/>
            <a:ext cx="4735513" cy="4991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4D5E56C-0372-450F-8919-C9B140C592DF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80751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A8CB-9C39-4982-8233-3040E91B3201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1311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14E5AAB-BCE4-4905-82F7-65EE06FBFBD4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3149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E0B7781-B155-441D-93E1-5A9224A424DD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547913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F779451-EC38-421F-B5C0-617DF5421412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89972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CH" noProof="0" smtClean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4AD3A-49C7-4F79-BE50-CC04E19236B4}" type="slidenum">
              <a:rPr lang="de-CH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63230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4988" y="303213"/>
            <a:ext cx="7591425" cy="126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Sammlung Kern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1763713"/>
            <a:ext cx="9623425" cy="499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 smtClean="0"/>
              <a:t>Textmasterformate durch Klicken bearbeiten</a:t>
            </a:r>
          </a:p>
          <a:p>
            <a:pPr lvl="1"/>
            <a:r>
              <a:rPr lang="de-CH" smtClean="0"/>
              <a:t>Zweite Ebene</a:t>
            </a:r>
          </a:p>
          <a:p>
            <a:pPr lvl="2"/>
            <a:r>
              <a:rPr lang="de-CH" smtClean="0"/>
              <a:t>Dritte Ebene</a:t>
            </a:r>
          </a:p>
          <a:p>
            <a:pPr lvl="3"/>
            <a:r>
              <a:rPr lang="de-CH" smtClean="0"/>
              <a:t>Vierte Ebene</a:t>
            </a:r>
          </a:p>
          <a:p>
            <a:pPr lvl="4"/>
            <a:r>
              <a:rPr lang="de-CH" smtClean="0"/>
              <a:t>Fünfte Ebene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4988"/>
            <a:ext cx="24955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4306" tIns="52153" rIns="104306" bIns="52153" numCol="1" anchor="t" anchorCtr="0" compatLnSpc="1">
            <a:prstTxWarp prst="textNoShape">
              <a:avLst/>
            </a:prstTxWarp>
          </a:bodyPr>
          <a:lstStyle>
            <a:lvl1pPr algn="r">
              <a:defRPr sz="1600"/>
            </a:lvl1pPr>
          </a:lstStyle>
          <a:p>
            <a:fld id="{8500C9C3-BA1F-4D51-93AD-8AEF03B3C990}" type="slidenum">
              <a:rPr lang="de-CH"/>
              <a:pPr/>
              <a:t>‹Nr.›</a:t>
            </a:fld>
            <a:endParaRPr lang="de-CH"/>
          </a:p>
        </p:txBody>
      </p:sp>
      <p:pic>
        <p:nvPicPr>
          <p:cNvPr id="1029" name="Picture 7" descr="Logo_Kern_detailkorr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513" y="368300"/>
            <a:ext cx="1265237" cy="111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+mj-lt"/>
          <a:ea typeface="+mj-ea"/>
          <a:cs typeface="+mj-cs"/>
        </a:defRPr>
      </a:lvl1pPr>
      <a:lvl2pPr algn="l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2pPr>
      <a:lvl3pPr algn="l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3pPr>
      <a:lvl4pPr algn="l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4pPr>
      <a:lvl5pPr algn="l" defTabSz="1042988" rtl="0" eaLnBrk="0" fontAlgn="base" hangingPunct="0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5pPr>
      <a:lvl6pPr marL="457200" algn="l" defTabSz="1042988" rtl="0" fontAlgn="base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6pPr>
      <a:lvl7pPr marL="914400" algn="l" defTabSz="1042988" rtl="0" fontAlgn="base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7pPr>
      <a:lvl8pPr marL="1371600" algn="l" defTabSz="1042988" rtl="0" fontAlgn="base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8pPr>
      <a:lvl9pPr marL="1828800" algn="l" defTabSz="1042988" rtl="0" fontAlgn="base">
        <a:spcBef>
          <a:spcPct val="0"/>
        </a:spcBef>
        <a:spcAft>
          <a:spcPct val="0"/>
        </a:spcAft>
        <a:defRPr sz="5000">
          <a:solidFill>
            <a:srgbClr val="CC3300"/>
          </a:solidFill>
          <a:latin typeface="Arial" charset="0"/>
        </a:defRPr>
      </a:lvl9pPr>
    </p:titleStyle>
    <p:bodyStyle>
      <a:lvl1pPr marL="390525" indent="-390525" algn="l" defTabSz="1042988" rtl="0" eaLnBrk="0" fontAlgn="base" hangingPunct="0">
        <a:spcBef>
          <a:spcPct val="20000"/>
        </a:spcBef>
        <a:spcAft>
          <a:spcPct val="0"/>
        </a:spcAft>
        <a:buChar char="•"/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847725" indent="-325438" algn="l" defTabSz="1042988" rtl="0" eaLnBrk="0" fontAlgn="base" hangingPunct="0">
        <a:spcBef>
          <a:spcPct val="20000"/>
        </a:spcBef>
        <a:spcAft>
          <a:spcPct val="0"/>
        </a:spcAft>
        <a:buChar char="–"/>
        <a:defRPr sz="3200">
          <a:solidFill>
            <a:schemeClr val="tx1"/>
          </a:solidFill>
          <a:latin typeface="+mn-lt"/>
        </a:defRPr>
      </a:lvl2pPr>
      <a:lvl3pPr marL="1303338" indent="-260350" algn="l" defTabSz="1042988" rtl="0" eaLnBrk="0" fontAlgn="base" hangingPunct="0">
        <a:spcBef>
          <a:spcPct val="20000"/>
        </a:spcBef>
        <a:spcAft>
          <a:spcPct val="0"/>
        </a:spcAft>
        <a:buChar char="•"/>
        <a:defRPr sz="2700">
          <a:solidFill>
            <a:schemeClr val="tx1"/>
          </a:solidFill>
          <a:latin typeface="+mn-lt"/>
        </a:defRPr>
      </a:lvl3pPr>
      <a:lvl4pPr marL="1825625" indent="-260350" algn="l" defTabSz="104298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+mn-lt"/>
        </a:defRPr>
      </a:lvl4pPr>
      <a:lvl5pPr marL="2346325" indent="-260350" algn="l" defTabSz="104298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5pPr>
      <a:lvl6pPr marL="28035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6pPr>
      <a:lvl7pPr marL="32607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7pPr>
      <a:lvl8pPr marL="37179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8pPr>
      <a:lvl9pPr marL="4175125" indent="-260350" algn="l" defTabSz="1042988" rtl="0" fontAlgn="base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00100" y="368300"/>
            <a:ext cx="7745413" cy="2617788"/>
          </a:xfrm>
        </p:spPr>
        <p:txBody>
          <a:bodyPr/>
          <a:lstStyle/>
          <a:p>
            <a:pPr eaLnBrk="1" hangingPunct="1"/>
            <a:r>
              <a:rPr lang="de-CH" smtClean="0"/>
              <a:t>Sammlung Kern im Stadtmuseum Schlössli: Einrichten des Depots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4238" y="3224213"/>
            <a:ext cx="7953375" cy="2913062"/>
          </a:xfrm>
        </p:spPr>
        <p:txBody>
          <a:bodyPr/>
          <a:lstStyle/>
          <a:p>
            <a:pPr algn="l" eaLnBrk="1" hangingPunct="1">
              <a:lnSpc>
                <a:spcPct val="90000"/>
              </a:lnSpc>
            </a:pPr>
            <a:r>
              <a:rPr lang="de-CH" smtClean="0"/>
              <a:t>in Zusammenarbeit mit den Freiwilligen aus den Arbeitsgruppen Kern und mit dem Team Stadtmuseum Aarau</a:t>
            </a:r>
          </a:p>
          <a:p>
            <a:pPr algn="l" eaLnBrk="1" hangingPunct="1">
              <a:lnSpc>
                <a:spcPct val="90000"/>
              </a:lnSpc>
            </a:pPr>
            <a:r>
              <a:rPr lang="de-CH" smtClean="0"/>
              <a:t>Zeitraum 2012/2013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5:			</a:t>
            </a:r>
            <a:br>
              <a:rPr lang="de-CH" sz="4600" smtClean="0"/>
            </a:br>
            <a:r>
              <a:rPr lang="de-CH" sz="4600" smtClean="0"/>
              <a:t>AV-Stereoskopie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2900" smtClean="0">
                <a:solidFill>
                  <a:schemeClr val="folHlink"/>
                </a:solidFill>
              </a:rPr>
              <a:t>Aldo Lardelli</a:t>
            </a:r>
            <a:r>
              <a:rPr lang="de-CH" sz="2900" smtClean="0"/>
              <a:t>, Karl-Heinz Münch, Urs Ott</a:t>
            </a:r>
            <a:endParaRPr lang="de-CH" sz="3300" smtClean="0"/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1: Konzept für Anlass; Instrumentarium bestimmen; im Gange		</a:t>
            </a:r>
            <a:r>
              <a:rPr lang="de-CH" sz="3300" smtClean="0">
                <a:solidFill>
                  <a:schemeClr val="folHlink"/>
                </a:solidFill>
              </a:rPr>
              <a:t>05.2012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2: Instrumente und Photoplatten zusammensuchen		</a:t>
            </a:r>
            <a:r>
              <a:rPr lang="de-CH" sz="3300" smtClean="0">
                <a:solidFill>
                  <a:schemeClr val="folHlink"/>
                </a:solidFill>
              </a:rPr>
              <a:t>07.2012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3: Präsentation 		</a:t>
            </a:r>
            <a:r>
              <a:rPr lang="de-CH" sz="3300" smtClean="0">
                <a:solidFill>
                  <a:schemeClr val="folHlink"/>
                </a:solidFill>
              </a:rPr>
              <a:t>08.2012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4: Dokumentation 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5: Inventarisieren 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6:			</a:t>
            </a:r>
            <a:br>
              <a:rPr lang="de-CH" sz="4600" smtClean="0"/>
            </a:br>
            <a:r>
              <a:rPr lang="de-CH" sz="4600" smtClean="0"/>
              <a:t>Industrievermessung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707562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200" smtClean="0"/>
              <a:t>Teamleiter:  </a:t>
            </a:r>
            <a:r>
              <a:rPr lang="de-CH" sz="2800" smtClean="0">
                <a:solidFill>
                  <a:srgbClr val="92D050"/>
                </a:solidFill>
              </a:rPr>
              <a:t>Aldo Lardelli</a:t>
            </a:r>
            <a:r>
              <a:rPr lang="de-CH" sz="2500" smtClean="0"/>
              <a:t>, Reinhard Gottwald,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2500" smtClean="0"/>
              <a:t>                          Dieter Hartmann, Thomas Rietze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----------------------------------------------------------------------------------------------------------------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2200" smtClean="0"/>
              <a:t>Bemerkung: Umzug Geodäsie in Photogrammetrie </a:t>
            </a:r>
            <a:br>
              <a:rPr lang="de-CH" sz="2200" smtClean="0"/>
            </a:br>
            <a:r>
              <a:rPr lang="de-CH" sz="2200" smtClean="0"/>
              <a:t>(Platzbedarf 2 bis 3 Regale)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endParaRPr lang="de-CH" sz="2200" smtClean="0"/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1: Ordnungsprinzip entwickeln und </a:t>
            </a:r>
            <a:br>
              <a:rPr lang="de-CH" sz="3200" smtClean="0"/>
            </a:br>
            <a:r>
              <a:rPr lang="de-CH" sz="3200" smtClean="0"/>
              <a:t>Auswahl von Instrumenten		</a:t>
            </a:r>
            <a:r>
              <a:rPr lang="de-CH" sz="3200" smtClean="0">
                <a:solidFill>
                  <a:schemeClr val="folHlink"/>
                </a:solidFill>
              </a:rPr>
              <a:t>07.2012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2: Aufstellen, Lagern 		</a:t>
            </a:r>
            <a:r>
              <a:rPr lang="de-CH" sz="3200" smtClean="0">
                <a:solidFill>
                  <a:schemeClr val="folHlink"/>
                </a:solidFill>
              </a:rPr>
              <a:t>08.2012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3: Instrumente funktionstüchtig </a:t>
            </a:r>
            <a:br>
              <a:rPr lang="de-CH" sz="3200" smtClean="0"/>
            </a:br>
            <a:r>
              <a:rPr lang="de-CH" sz="3200" smtClean="0"/>
              <a:t>machen 		</a:t>
            </a:r>
            <a:r>
              <a:rPr lang="de-CH" sz="3200" smtClean="0">
                <a:solidFill>
                  <a:schemeClr val="folHlink"/>
                </a:solidFill>
              </a:rPr>
              <a:t>20.5.2012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4: Dokumentieren 		</a:t>
            </a:r>
            <a:r>
              <a:rPr lang="de-CH" sz="3200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5: Inventarisieren 		</a:t>
            </a:r>
            <a:r>
              <a:rPr lang="de-CH" sz="3200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7:			</a:t>
            </a:r>
            <a:br>
              <a:rPr lang="de-CH" sz="4600" smtClean="0"/>
            </a:br>
            <a:r>
              <a:rPr lang="de-CH" sz="4600" smtClean="0"/>
              <a:t>Zeichengeräte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Teamleiter: </a:t>
            </a:r>
            <a:r>
              <a:rPr lang="de-CH" smtClean="0">
                <a:solidFill>
                  <a:schemeClr val="folHlink"/>
                </a:solidFill>
              </a:rPr>
              <a:t>Ernst Güdel</a:t>
            </a:r>
            <a:r>
              <a:rPr lang="de-CH" smtClean="0"/>
              <a:t>, Rolf Meister, 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	                Rudolf Kuhn               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400" smtClean="0"/>
              <a:t>-------------------------------------------------------------------------------------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1: Ordnungsprinzip umsetzen	</a:t>
            </a:r>
            <a:br>
              <a:rPr lang="de-CH" smtClean="0"/>
            </a:br>
            <a:r>
              <a:rPr lang="de-CH" smtClean="0"/>
              <a:t>	</a:t>
            </a:r>
            <a:r>
              <a:rPr lang="de-CH" smtClean="0">
                <a:solidFill>
                  <a:schemeClr val="folHlink"/>
                </a:solidFill>
              </a:rPr>
              <a:t>03.2012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2: Auswahl für Präsentation in der Studiensammlung 	</a:t>
            </a:r>
            <a:r>
              <a:rPr lang="de-CH" smtClean="0">
                <a:solidFill>
                  <a:schemeClr val="folHlink"/>
                </a:solidFill>
              </a:rPr>
              <a:t>04.2012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4: Dokumentieren 	</a:t>
            </a:r>
            <a:r>
              <a:rPr lang="de-CH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5: Inventarisieren 	</a:t>
            </a:r>
            <a:r>
              <a:rPr lang="de-CH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endParaRPr lang="de-CH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8:			</a:t>
            </a:r>
            <a:br>
              <a:rPr lang="de-CH" sz="4600" smtClean="0"/>
            </a:br>
            <a:r>
              <a:rPr lang="de-CH" sz="4600" smtClean="0"/>
              <a:t>Optik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3300" smtClean="0">
                <a:solidFill>
                  <a:schemeClr val="folHlink"/>
                </a:solidFill>
              </a:rPr>
              <a:t>Walter Zürcher,</a:t>
            </a:r>
            <a:r>
              <a:rPr lang="de-CH" sz="3300" smtClean="0"/>
              <a:t> Rolf Käser, Ernst Frey, Heinz Aeschlimann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---------------------------------------------------------------------------------------------------------------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1900" smtClean="0"/>
              <a:t>Bemerkung: Vorschlag Umzug wieder in Raum Geodäsie, hinten rechts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1: Ordnungsprinzip entwickeln	</a:t>
            </a:r>
            <a:br>
              <a:rPr lang="de-CH" sz="3300" smtClean="0"/>
            </a:br>
            <a:r>
              <a:rPr lang="de-CH" sz="3300" smtClean="0"/>
              <a:t>		</a:t>
            </a:r>
            <a:r>
              <a:rPr lang="de-CH" sz="3300" smtClean="0">
                <a:solidFill>
                  <a:schemeClr val="folHlink"/>
                </a:solidFill>
              </a:rPr>
              <a:t>02.2012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2: Umzug in Geodäsie	</a:t>
            </a:r>
            <a:r>
              <a:rPr lang="de-CH" sz="3300" smtClean="0">
                <a:solidFill>
                  <a:schemeClr val="folHlink"/>
                </a:solidFill>
              </a:rPr>
              <a:t>	04.2012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3: Instrumente einordnen		</a:t>
            </a:r>
            <a:r>
              <a:rPr lang="de-CH" sz="3300" smtClean="0">
                <a:solidFill>
                  <a:schemeClr val="folHlink"/>
                </a:solidFill>
              </a:rPr>
              <a:t>08.2012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4: Dokumentieren 		</a:t>
            </a:r>
            <a:r>
              <a:rPr lang="de-CH" sz="3300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5: Inventarisieren 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endParaRPr lang="de-CH" sz="3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9:			</a:t>
            </a:r>
            <a:br>
              <a:rPr lang="de-CH" sz="4600" smtClean="0"/>
            </a:br>
            <a:r>
              <a:rPr lang="de-CH" sz="4600" smtClean="0"/>
              <a:t>Zeichnungen, Pläne, Mikrofilme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2900" smtClean="0">
                <a:solidFill>
                  <a:schemeClr val="folHlink"/>
                </a:solidFill>
              </a:rPr>
              <a:t>Hansjörg Schneeberger</a:t>
            </a:r>
            <a:r>
              <a:rPr lang="de-CH" sz="2900" smtClean="0"/>
              <a:t>, Rolf Käser, Urs Ott, Kurt Hunziker</a:t>
            </a:r>
            <a:endParaRPr lang="de-CH" sz="3300" smtClean="0"/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1900" smtClean="0"/>
              <a:t>Bemerkung: Triage der alten Planschränke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1: Sichtung/Vorsortierung	</a:t>
            </a:r>
            <a:r>
              <a:rPr lang="de-CH" sz="3300" smtClean="0">
                <a:solidFill>
                  <a:schemeClr val="folHlink"/>
                </a:solidFill>
              </a:rPr>
              <a:t>	07.2012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2: Ordnungsprinzip entwickeln </a:t>
            </a:r>
            <a:br>
              <a:rPr lang="de-CH" sz="3300" smtClean="0"/>
            </a:br>
            <a:r>
              <a:rPr lang="de-CH" sz="3300" smtClean="0"/>
              <a:t>und def. Auswahl, Triage	</a:t>
            </a:r>
            <a:r>
              <a:rPr lang="de-CH" sz="3300" smtClean="0">
                <a:solidFill>
                  <a:schemeClr val="folHlink"/>
                </a:solidFill>
              </a:rPr>
              <a:t>	08.2012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3: Umsetzung Ordnung 	 </a:t>
            </a:r>
            <a:r>
              <a:rPr lang="de-CH" sz="3300" smtClean="0">
                <a:solidFill>
                  <a:schemeClr val="folHlink"/>
                </a:solidFill>
              </a:rPr>
              <a:t>	08.2012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4: Dokumentieren 		</a:t>
            </a:r>
            <a:r>
              <a:rPr lang="de-CH" sz="3300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5: Inventarisieren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10:			</a:t>
            </a:r>
            <a:br>
              <a:rPr lang="de-CH" sz="4600" smtClean="0"/>
            </a:br>
            <a:r>
              <a:rPr lang="de-CH" sz="4600" smtClean="0"/>
              <a:t>Firmenarchiv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3300" smtClean="0">
                <a:solidFill>
                  <a:schemeClr val="folHlink"/>
                </a:solidFill>
              </a:rPr>
              <a:t>Vreni Rigoni,</a:t>
            </a:r>
            <a:r>
              <a:rPr lang="de-CH" sz="3300" smtClean="0"/>
              <a:t> Heinz Sauder, 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                   Godi Neeser, Dieter Hartmann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1: Sichtung, Sortierung	</a:t>
            </a:r>
            <a:r>
              <a:rPr lang="de-CH" sz="3300" smtClean="0">
                <a:solidFill>
                  <a:schemeClr val="folHlink"/>
                </a:solidFill>
              </a:rPr>
              <a:t>	08.2012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2: Ordnungsprinzip entwickeln </a:t>
            </a:r>
            <a:br>
              <a:rPr lang="de-CH" sz="3300" smtClean="0"/>
            </a:br>
            <a:r>
              <a:rPr lang="de-CH" sz="3300" smtClean="0"/>
              <a:t>und def. Auswahl, Triage		</a:t>
            </a:r>
            <a:r>
              <a:rPr lang="de-CH" sz="3300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3: Umsetzung Ordnung 		</a:t>
            </a:r>
            <a:r>
              <a:rPr lang="de-CH" sz="3300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4: Dokumentieren 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5: Inventarisieren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11:			</a:t>
            </a:r>
            <a:br>
              <a:rPr lang="de-CH" sz="4600" smtClean="0"/>
            </a:br>
            <a:r>
              <a:rPr lang="de-CH" sz="3700" smtClean="0"/>
              <a:t>Marketing, Werbung, Verkauf, Service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3300" smtClean="0">
                <a:solidFill>
                  <a:schemeClr val="folHlink"/>
                </a:solidFill>
              </a:rPr>
              <a:t>Ruedi Wullschleger,</a:t>
            </a:r>
            <a:r>
              <a:rPr lang="de-CH" sz="3300" smtClean="0"/>
              <a:t> Heinz Sauder, Manfred Huckele, Beat Rindlisbacher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1: Sichtung, Sortierung	</a:t>
            </a:r>
            <a:r>
              <a:rPr lang="de-CH" sz="3300" smtClean="0">
                <a:solidFill>
                  <a:schemeClr val="folHlink"/>
                </a:solidFill>
              </a:rPr>
              <a:t>	04.2013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2: Ordnungsprinzip entwickeln </a:t>
            </a:r>
            <a:br>
              <a:rPr lang="de-CH" sz="3300" smtClean="0"/>
            </a:br>
            <a:r>
              <a:rPr lang="de-CH" sz="3300" smtClean="0"/>
              <a:t>und def. Auswahl, Triage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3: Umsetzung Ordnung 		</a:t>
            </a:r>
            <a:r>
              <a:rPr lang="de-CH" sz="3300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4: Dokumentieren 		</a:t>
            </a:r>
            <a:r>
              <a:rPr lang="de-CH" sz="3300" smtClean="0">
                <a:solidFill>
                  <a:schemeClr val="folHlink"/>
                </a:solidFill>
              </a:rPr>
              <a:t>…2014…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5: Inventarisieren		</a:t>
            </a:r>
            <a:r>
              <a:rPr lang="de-CH" sz="3300" smtClean="0">
                <a:solidFill>
                  <a:schemeClr val="folHlink"/>
                </a:solidFill>
              </a:rPr>
              <a:t>…2014…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12:			</a:t>
            </a:r>
            <a:br>
              <a:rPr lang="de-CH" sz="4600" smtClean="0"/>
            </a:br>
            <a:r>
              <a:rPr lang="de-CH" sz="4600" smtClean="0"/>
              <a:t>Bibliothek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Teamleiter: </a:t>
            </a:r>
            <a:r>
              <a:rPr lang="de-CH" sz="2800" smtClean="0">
                <a:solidFill>
                  <a:schemeClr val="folHlink"/>
                </a:solidFill>
              </a:rPr>
              <a:t>Karl-Heinz Münch,</a:t>
            </a:r>
            <a:r>
              <a:rPr lang="de-CH" sz="2800" smtClean="0"/>
              <a:t> 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800" smtClean="0"/>
              <a:t>	                      Hannes Westermann				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400" smtClean="0"/>
              <a:t>--------------------------------------------------------------------------------------------</a:t>
            </a:r>
            <a:endParaRPr lang="de-CH" smtClean="0"/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1: Ordnungsprinzip </a:t>
            </a:r>
            <a:br>
              <a:rPr lang="de-CH" smtClean="0"/>
            </a:br>
            <a:r>
              <a:rPr lang="de-CH" smtClean="0"/>
              <a:t>umsetzen 		</a:t>
            </a:r>
            <a:r>
              <a:rPr lang="de-CH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2: Dokumentieren 		</a:t>
            </a:r>
            <a:r>
              <a:rPr lang="de-CH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3: Inventarisieren		</a:t>
            </a:r>
            <a:r>
              <a:rPr lang="de-CH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13:			</a:t>
            </a:r>
            <a:br>
              <a:rPr lang="de-CH" sz="4600" smtClean="0"/>
            </a:br>
            <a:r>
              <a:rPr lang="de-CH" sz="2800" smtClean="0"/>
              <a:t>Basisfertigung, Normierung, Fabrikation, </a:t>
            </a:r>
            <a:br>
              <a:rPr lang="de-CH" sz="2800" smtClean="0"/>
            </a:br>
            <a:r>
              <a:rPr lang="de-CH" sz="2800" smtClean="0"/>
              <a:t>Beschaffung, Qualitätssicherung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3300" smtClean="0">
                <a:solidFill>
                  <a:schemeClr val="folHlink"/>
                </a:solidFill>
              </a:rPr>
              <a:t>Kurt Hunziker,</a:t>
            </a:r>
            <a:r>
              <a:rPr lang="de-CH" sz="3300" smtClean="0"/>
              <a:t> Hansjörg Schneeberger, Rolf Käser, Ernst Frey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	Ziel 1: Konzept entwickeln – </a:t>
            </a:r>
            <a:br>
              <a:rPr lang="de-CH" sz="3300" smtClean="0"/>
            </a:br>
            <a:r>
              <a:rPr lang="de-CH" sz="3300" smtClean="0"/>
              <a:t>was ist möglich und machbar	</a:t>
            </a:r>
            <a:r>
              <a:rPr lang="de-CH" sz="3300" smtClean="0">
                <a:solidFill>
                  <a:schemeClr val="folHlink"/>
                </a:solidFill>
              </a:rPr>
              <a:t>	</a:t>
            </a:r>
            <a:r>
              <a:rPr lang="de-CH" sz="2600" smtClean="0">
                <a:solidFill>
                  <a:schemeClr val="folHlink"/>
                </a:solidFill>
              </a:rPr>
              <a:t>04.2012</a:t>
            </a:r>
            <a:r>
              <a:rPr lang="de-CH" sz="26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	Mobile Station 72x40x72 cm mit Schubladen; aktive Besucher: z.B. Lisen polieren, Feldstecher justieren; inhaltliche und räumliche Nähe zu Teilkreisen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2: …		</a:t>
            </a:r>
            <a:r>
              <a:rPr lang="de-CH" sz="3300" smtClean="0">
                <a:solidFill>
                  <a:schemeClr val="folHlink"/>
                </a:solidFill>
              </a:rPr>
              <a:t>…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endParaRPr lang="de-CH" sz="3300" smtClean="0">
              <a:solidFill>
                <a:schemeClr val="folHlin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14:			</a:t>
            </a:r>
            <a:br>
              <a:rPr lang="de-CH" sz="4600" smtClean="0"/>
            </a:br>
            <a:r>
              <a:rPr lang="de-CH" sz="4600" smtClean="0"/>
              <a:t>Teilkreis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Teamleiter: Heinz Aeschlimann, Bruno Erb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400" smtClean="0"/>
              <a:t>------------------------------------------------------------------------------------------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1: Aufstellen, definitive </a:t>
            </a:r>
            <a:br>
              <a:rPr lang="de-CH" smtClean="0"/>
            </a:br>
            <a:r>
              <a:rPr lang="de-CH" smtClean="0"/>
              <a:t>Auswahl Gerätschaft</a:t>
            </a:r>
            <a:r>
              <a:rPr lang="de-CH" smtClean="0">
                <a:solidFill>
                  <a:schemeClr val="folHlink"/>
                </a:solidFill>
              </a:rPr>
              <a:t>		04.2012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2: Beschreibung und filmische Dokumentation</a:t>
            </a:r>
            <a:r>
              <a:rPr lang="de-CH" smtClean="0">
                <a:solidFill>
                  <a:schemeClr val="folHlink"/>
                </a:solidFill>
              </a:rPr>
              <a:t>		08.2012</a:t>
            </a:r>
          </a:p>
          <a:p>
            <a:pPr eaLnBrk="1" hangingPunct="1"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3: Inventarisation	</a:t>
            </a:r>
            <a:r>
              <a:rPr lang="de-CH" smtClean="0">
                <a:solidFill>
                  <a:schemeClr val="folHlink"/>
                </a:solidFill>
              </a:rPr>
              <a:t>	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80121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Vorbereitung mit der Spur-gruppe vom 20.10.2011 mit: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de-CH" sz="1400" smtClean="0"/>
          </a:p>
          <a:p>
            <a:pPr eaLnBrk="1" hangingPunct="1">
              <a:lnSpc>
                <a:spcPct val="80000"/>
              </a:lnSpc>
            </a:pPr>
            <a:r>
              <a:rPr lang="de-CH" sz="3200" smtClean="0"/>
              <a:t>Aldo Lardelli</a:t>
            </a:r>
          </a:p>
          <a:p>
            <a:pPr eaLnBrk="1" hangingPunct="1">
              <a:lnSpc>
                <a:spcPct val="80000"/>
              </a:lnSpc>
            </a:pPr>
            <a:r>
              <a:rPr lang="de-CH" sz="3200" smtClean="0"/>
              <a:t>Manfred Huckele</a:t>
            </a:r>
          </a:p>
          <a:p>
            <a:pPr eaLnBrk="1" hangingPunct="1">
              <a:lnSpc>
                <a:spcPct val="80000"/>
              </a:lnSpc>
            </a:pPr>
            <a:r>
              <a:rPr lang="de-CH" sz="3200" smtClean="0"/>
              <a:t>Urs Martini</a:t>
            </a:r>
          </a:p>
          <a:p>
            <a:pPr eaLnBrk="1" hangingPunct="1">
              <a:lnSpc>
                <a:spcPct val="80000"/>
              </a:lnSpc>
            </a:pPr>
            <a:r>
              <a:rPr lang="de-CH" sz="3200" smtClean="0"/>
              <a:t>Karl-Heinz Münch</a:t>
            </a:r>
          </a:p>
          <a:p>
            <a:pPr eaLnBrk="1" hangingPunct="1">
              <a:lnSpc>
                <a:spcPct val="80000"/>
              </a:lnSpc>
            </a:pPr>
            <a:r>
              <a:rPr lang="de-CH" sz="3200" smtClean="0"/>
              <a:t>Godi Neeser</a:t>
            </a:r>
          </a:p>
          <a:p>
            <a:pPr eaLnBrk="1" hangingPunct="1">
              <a:lnSpc>
                <a:spcPct val="80000"/>
              </a:lnSpc>
            </a:pPr>
            <a:r>
              <a:rPr lang="de-CH" sz="3200" smtClean="0"/>
              <a:t>Kaba Rössler </a:t>
            </a:r>
          </a:p>
          <a:p>
            <a:pPr eaLnBrk="1" hangingPunct="1">
              <a:lnSpc>
                <a:spcPct val="80000"/>
              </a:lnSpc>
            </a:pPr>
            <a:endParaRPr lang="de-CH" sz="3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CH" sz="3200" smtClean="0"/>
              <a:t>Heute Präsentation der Resultate und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de-CH" sz="3200" smtClean="0"/>
              <a:t>Besprechung weiteres Vorgehen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15:			</a:t>
            </a:r>
            <a:br>
              <a:rPr lang="de-CH" sz="4600" smtClean="0"/>
            </a:br>
            <a:r>
              <a:rPr lang="de-CH" sz="4600" smtClean="0"/>
              <a:t>Bestehende Filme (+Ton)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2500" smtClean="0"/>
              <a:t>Teamleiter: </a:t>
            </a:r>
            <a:r>
              <a:rPr lang="de-CH" sz="2500" smtClean="0">
                <a:solidFill>
                  <a:schemeClr val="folHlink"/>
                </a:solidFill>
              </a:rPr>
              <a:t>Kaba Rössler,</a:t>
            </a:r>
            <a:r>
              <a:rPr lang="de-CH" sz="2500" smtClean="0"/>
              <a:t> Ruedi Wullschleger, Aldo Lardelli, Heinz Sauder (Heinz Aeschlimann)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1600" smtClean="0"/>
              <a:t>---------------------------------------------------------------------------------------------------------------</a:t>
            </a:r>
            <a:endParaRPr lang="de-CH" sz="2500" smtClean="0"/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2500" smtClean="0"/>
              <a:t>	Ziel 1: Memoriav-Projekt Teil 1 </a:t>
            </a:r>
            <a:br>
              <a:rPr lang="de-CH" sz="2500" smtClean="0"/>
            </a:br>
            <a:r>
              <a:rPr lang="de-CH" sz="2500" smtClean="0"/>
              <a:t>abschliessen wegen Krankheit von Externem Beauftragten verschoben auf 	</a:t>
            </a:r>
            <a:r>
              <a:rPr lang="de-CH" sz="2500" smtClean="0">
                <a:solidFill>
                  <a:schemeClr val="folHlink"/>
                </a:solidFill>
              </a:rPr>
              <a:t>11.2012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2500" smtClean="0"/>
              <a:t>	Ziel 2: Vorschläge zur Auswertung Memoriav-Projekt entwickeln: Erster Vorführung von restaurieren Vermessungsfilmen und «Mondreise» anlässlich 100 Jahre AV/11.11.2012</a:t>
            </a:r>
            <a:r>
              <a:rPr lang="de-CH" sz="2500" smtClean="0">
                <a:solidFill>
                  <a:schemeClr val="folHlink"/>
                </a:solidFill>
              </a:rPr>
              <a:t>		04.2012 </a:t>
            </a:r>
            <a:r>
              <a:rPr lang="de-CH" sz="20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  <a:endParaRPr lang="de-CH" sz="2500" smtClean="0">
              <a:solidFill>
                <a:schemeClr val="folHlink"/>
              </a:solidFill>
            </a:endParaRP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2500" smtClean="0"/>
              <a:t>	Ziel 3: Auswertung  Filmprojekt/DVD/</a:t>
            </a:r>
            <a:br>
              <a:rPr lang="de-CH" sz="2500" smtClean="0"/>
            </a:br>
            <a:r>
              <a:rPr lang="de-CH" sz="2500" smtClean="0"/>
              <a:t> Web… mind. teilweise umsetzen.</a:t>
            </a:r>
            <a:br>
              <a:rPr lang="de-CH" sz="2500" smtClean="0"/>
            </a:br>
            <a:r>
              <a:rPr lang="de-CH" sz="2500" smtClean="0"/>
              <a:t> Weitere Projekte und Überlegungen im Gange	</a:t>
            </a:r>
            <a:r>
              <a:rPr lang="de-CH" sz="2500" smtClean="0">
                <a:solidFill>
                  <a:schemeClr val="folHlink"/>
                </a:solidFill>
              </a:rPr>
              <a:t>11.2012 </a:t>
            </a:r>
            <a:r>
              <a:rPr lang="de-CH" sz="20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16:			</a:t>
            </a:r>
            <a:br>
              <a:rPr lang="de-CH" sz="4600" smtClean="0"/>
            </a:br>
            <a:r>
              <a:rPr lang="de-CH" sz="4600" smtClean="0"/>
              <a:t>Neue Filme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3300" smtClean="0">
                <a:solidFill>
                  <a:schemeClr val="folHlink"/>
                </a:solidFill>
              </a:rPr>
              <a:t>Kaba Rössler,</a:t>
            </a:r>
            <a:r>
              <a:rPr lang="de-CH" sz="3300" smtClean="0"/>
              <a:t> Godi Neeser, Ruedi Wullschleger, Aldo Lardelli, Urs Marini </a:t>
            </a:r>
            <a:br>
              <a:rPr lang="de-CH" sz="3300" smtClean="0"/>
            </a:br>
            <a:r>
              <a:rPr lang="de-CH" sz="3300" smtClean="0"/>
              <a:t>(Heinz Aeschlimann) </a:t>
            </a:r>
          </a:p>
          <a:p>
            <a:pPr eaLnBrk="1" hangingPunct="1">
              <a:lnSpc>
                <a:spcPct val="80000"/>
              </a:lnSpc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--------------------------------------------------------------------------------------------------------------</a:t>
            </a:r>
            <a:endParaRPr lang="de-CH" sz="3300" smtClean="0"/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1: Konzept entwickeln: Dokumentation, Zeitzeugen, Instruktion…Termin verschoben. Pilotprojekt mit H. Aeschlimann und Bruno Erb; Projektstart geplant Mai/Juni 2012	</a:t>
            </a:r>
            <a:r>
              <a:rPr lang="de-CH" sz="3300" smtClean="0">
                <a:solidFill>
                  <a:schemeClr val="folHlink"/>
                </a:solidFill>
              </a:rPr>
              <a:t>06.2012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2: Finanzierung und Umsetzungsplanung </a:t>
            </a:r>
            <a:r>
              <a:rPr lang="de-CH" sz="3300" smtClean="0">
                <a:solidFill>
                  <a:schemeClr val="folHlink"/>
                </a:solidFill>
              </a:rPr>
              <a:t>			2012</a:t>
            </a:r>
          </a:p>
          <a:p>
            <a:pPr eaLnBrk="1" hangingPunct="1">
              <a:lnSpc>
                <a:spcPct val="8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z="3300" smtClean="0"/>
              <a:t>	Ziel 3: Umsetzung in Etappen		</a:t>
            </a:r>
            <a:r>
              <a:rPr lang="de-CH" sz="3300" smtClean="0">
                <a:solidFill>
                  <a:schemeClr val="folHlink"/>
                </a:solidFill>
              </a:rPr>
              <a:t>2012/13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17:			</a:t>
            </a:r>
            <a:br>
              <a:rPr lang="de-CH" sz="4600" smtClean="0"/>
            </a:br>
            <a:r>
              <a:rPr lang="de-CH" sz="3700" smtClean="0"/>
              <a:t>Grossgeräte Meridian und Refraktor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Teamleiter: 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400" smtClean="0"/>
              <a:t>-----------------------------------------------------------------------------------------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1: Konzept für Ausstellung; </a:t>
            </a:r>
            <a:br>
              <a:rPr lang="de-CH" smtClean="0"/>
            </a:br>
            <a:r>
              <a:rPr lang="de-CH" smtClean="0"/>
              <a:t>Platz definieren und finden	</a:t>
            </a:r>
            <a:r>
              <a:rPr lang="de-CH" smtClean="0">
                <a:solidFill>
                  <a:schemeClr val="folHlink"/>
                </a:solidFill>
              </a:rPr>
              <a:t>	05.2012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2: Ausstellungsplanung, </a:t>
            </a:r>
            <a:br>
              <a:rPr lang="de-CH" smtClean="0"/>
            </a:br>
            <a:r>
              <a:rPr lang="de-CH" smtClean="0"/>
              <a:t>Szenografie		</a:t>
            </a:r>
            <a:r>
              <a:rPr lang="de-CH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mtClean="0"/>
              <a:t>	Ziel 3: Beschreibung, Dokumentation, Inventarisation 		</a:t>
            </a:r>
            <a:r>
              <a:rPr lang="de-CH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18:			</a:t>
            </a:r>
            <a:br>
              <a:rPr lang="de-CH" sz="4600" smtClean="0"/>
            </a:br>
            <a:r>
              <a:rPr lang="de-CH" sz="4600" smtClean="0"/>
              <a:t>Firmengeschichte+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mtClean="0"/>
              <a:t>Teamleiter: Stadtmuseum/Externe/Uni</a:t>
            </a:r>
            <a:br>
              <a:rPr lang="de-CH" smtClean="0"/>
            </a:br>
            <a:r>
              <a:rPr lang="de-CH" smtClean="0"/>
              <a:t>Godi Neeser, Verni Rigoni, Heinz Sauder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645275" algn="l"/>
              </a:tabLst>
            </a:pPr>
            <a:r>
              <a:rPr lang="de-CH" sz="2400" smtClean="0"/>
              <a:t>------------------------------------------------------------------------------------------</a:t>
            </a:r>
            <a:endParaRPr lang="de-CH" smtClean="0"/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1: Dokumentation Firmengeschichte von Franz Haas			</a:t>
            </a:r>
            <a:r>
              <a:rPr lang="de-CH" smtClean="0">
                <a:solidFill>
                  <a:schemeClr val="folHlink"/>
                </a:solidFill>
              </a:rPr>
              <a:t>2012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2: Dokumentation fortführen, ca. 1989–1992–heute			</a:t>
            </a:r>
            <a:r>
              <a:rPr lang="de-CH" smtClean="0">
                <a:solidFill>
                  <a:schemeClr val="folHlink"/>
                </a:solidFill>
              </a:rPr>
              <a:t>2013</a:t>
            </a:r>
          </a:p>
          <a:p>
            <a:pPr eaLnBrk="1" hangingPunct="1">
              <a:lnSpc>
                <a:spcPct val="90000"/>
              </a:lnSpc>
              <a:buFont typeface="Wingdings 2" panose="05020102010507070707" pitchFamily="18" charset="2"/>
              <a:buNone/>
              <a:tabLst>
                <a:tab pos="6645275" algn="l"/>
              </a:tabLst>
            </a:pPr>
            <a:r>
              <a:rPr lang="de-CH" smtClean="0"/>
              <a:t>	Ziel 3: Wissenschaftliche historische Aufarbeitung Firmengeschichte Kern	</a:t>
            </a:r>
            <a:r>
              <a:rPr lang="de-CH" smtClean="0">
                <a:solidFill>
                  <a:schemeClr val="folHlink"/>
                </a:solidFill>
              </a:rPr>
              <a:t>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19:			</a:t>
            </a:r>
            <a:br>
              <a:rPr lang="de-CH" sz="4600" smtClean="0"/>
            </a:br>
            <a:r>
              <a:rPr lang="de-CH" sz="4600" smtClean="0"/>
              <a:t>Wehrtechnik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95463"/>
            <a:ext cx="9623425" cy="5113337"/>
          </a:xfrm>
        </p:spPr>
        <p:txBody>
          <a:bodyPr/>
          <a:lstStyle/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Teamleiter: </a:t>
            </a:r>
            <a:r>
              <a:rPr lang="de-CH" sz="3300" smtClean="0">
                <a:solidFill>
                  <a:srgbClr val="92D050"/>
                </a:solidFill>
              </a:rPr>
              <a:t>Hansjörg Schneeberger</a:t>
            </a:r>
            <a:r>
              <a:rPr lang="de-CH" sz="3300" smtClean="0">
                <a:solidFill>
                  <a:schemeClr val="folHlink"/>
                </a:solidFill>
              </a:rPr>
              <a:t>,</a:t>
            </a:r>
            <a:r>
              <a:rPr lang="de-CH" sz="3300" smtClean="0"/>
              <a:t> 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300" smtClean="0"/>
              <a:t>                   Walter Zürcher, Rolf Meister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2000" smtClean="0"/>
              <a:t>--------------------------------------------------------------------------------------------------------------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1: Ordnungsprinzip entwickeln		</a:t>
            </a:r>
            <a:r>
              <a:rPr lang="de-CH" sz="3200" smtClean="0">
                <a:solidFill>
                  <a:schemeClr val="folHlink"/>
                </a:solidFill>
              </a:rPr>
              <a:t>02.2012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2: Umzug in Geodäsie	</a:t>
            </a:r>
            <a:r>
              <a:rPr lang="de-CH" sz="3200" smtClean="0">
                <a:solidFill>
                  <a:schemeClr val="folHlink"/>
                </a:solidFill>
              </a:rPr>
              <a:t>	04.2012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3: Instrumente einordnen		</a:t>
            </a:r>
            <a:r>
              <a:rPr lang="de-CH" sz="3200" smtClean="0">
                <a:solidFill>
                  <a:schemeClr val="folHlink"/>
                </a:solidFill>
              </a:rPr>
              <a:t>04.2012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4: Dokumentieren 		</a:t>
            </a:r>
            <a:r>
              <a:rPr lang="de-CH" sz="3200" smtClean="0">
                <a:solidFill>
                  <a:schemeClr val="folHlink"/>
                </a:solidFill>
              </a:rPr>
              <a:t>…2012…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r>
              <a:rPr lang="de-CH" sz="3200" smtClean="0"/>
              <a:t>	Ziel 5: Inventarisieren 		</a:t>
            </a:r>
            <a:r>
              <a:rPr lang="de-CH" sz="3200" smtClean="0">
                <a:solidFill>
                  <a:schemeClr val="folHlink"/>
                </a:solidFill>
              </a:rPr>
              <a:t>…2013…</a:t>
            </a:r>
          </a:p>
          <a:p>
            <a:pPr eaLnBrk="1" hangingPunct="1">
              <a:buFontTx/>
              <a:buNone/>
              <a:tabLst>
                <a:tab pos="6645275" algn="l"/>
              </a:tabLst>
            </a:pPr>
            <a:endParaRPr lang="de-CH" sz="33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smtClean="0"/>
              <a:t>Anlass: 100 Jahre AV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de-CH" sz="3200" smtClean="0"/>
              <a:t>Für die Feierlichkeiten rund um 100 Jahre amtliche Vermessung werden einige Anlässe durchgeführt. Auch das Stadtmuseum nimmt daran teil. Eröffnung Sammlung Kern am internationalen Museumstag vom 20.5.2012</a:t>
            </a:r>
          </a:p>
          <a:p>
            <a:pPr eaLnBrk="1" hangingPunct="1"/>
            <a:r>
              <a:rPr lang="de-CH" sz="3200" smtClean="0"/>
              <a:t>Zusammen mit den «Kernianern» möchte das Museum die Studiensammlung im Depot ab dann der Öffentlichkeit zugänglich machen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smtClean="0"/>
              <a:t>Kern im Depot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Ziel: Die Sammlung Kern am 20. Mai 2012 in einem möglichst aufgeräumten, guten Zustand der Öffentlichkeit zeigen, d.h.</a:t>
            </a:r>
            <a:br>
              <a:rPr lang="de-CH" smtClean="0"/>
            </a:br>
            <a:r>
              <a:rPr lang="de-CH" smtClean="0"/>
              <a:t>ihre Bedeutung und Wert sichtbar und erlebbar machen.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de-CH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Vorschlag zur Neuorganisation der bisherigen Fachgruppen mit definierten Zielen und Zeitplan.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CH" smtClean="0"/>
              <a:t>Teilprojekte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Vorgehen: Es werden Teilprojekte mit Zielen und Zeithorizonten definiert.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– Die Teilprojekte werden priorisiert.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– Teamleiter werden gesucht.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– Diese informieren die anderen Teamleiter, die Museumsleitung sowie das Plenum.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de-CH" smtClean="0"/>
              <a:t>&gt; Die Teamleiter sind die Garanten für die Zielerreichung.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274175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1: </a:t>
            </a:r>
            <a:br>
              <a:rPr lang="de-CH" sz="4600" smtClean="0"/>
            </a:br>
            <a:r>
              <a:rPr lang="de-CH" sz="4600" smtClean="0"/>
              <a:t>Betriebskonzept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50419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800" smtClean="0"/>
              <a:t>Teamleiter: </a:t>
            </a:r>
            <a:r>
              <a:rPr lang="de-CH" sz="2800" smtClean="0">
                <a:solidFill>
                  <a:schemeClr val="folHlink"/>
                </a:solidFill>
              </a:rPr>
              <a:t>Kaba Rössler, </a:t>
            </a:r>
            <a:r>
              <a:rPr lang="de-CH" sz="2800" smtClean="0"/>
              <a:t>Urs Martini, Reinhard Gottwald, Aldo Lardelli, Vreni Rigoni, Karl-Heinz Münch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900" smtClean="0"/>
              <a:t>-------------------------------------------------------------------------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900" smtClean="0"/>
              <a:t>	</a:t>
            </a:r>
            <a:r>
              <a:rPr lang="de-CH" sz="2800" smtClean="0"/>
              <a:t>Ziel 1: Betriebskonzept entwickeln; Ressourcenplanung</a:t>
            </a:r>
            <a:r>
              <a:rPr lang="de-CH" sz="2900" smtClean="0"/>
              <a:t> &gt;&gt; Pendent: Sitzungstermin; </a:t>
            </a:r>
            <a:r>
              <a:rPr lang="de-CH" sz="2900" smtClean="0">
                <a:solidFill>
                  <a:schemeClr val="folHlink"/>
                </a:solidFill>
              </a:rPr>
              <a:t>	</a:t>
            </a:r>
            <a:r>
              <a:rPr lang="de-CH" sz="2900" smtClean="0">
                <a:solidFill>
                  <a:srgbClr val="CC3300"/>
                </a:solidFill>
              </a:rPr>
              <a:t>04.2012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900" smtClean="0"/>
              <a:t>	Ziel 2: Konzept für Vermittlung, Öffentlichkeitsarbeit, Internet/neue Medien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900" smtClean="0"/>
              <a:t>	Ziel 3: Präsentation innerhalb der Sammlung </a:t>
            </a:r>
            <a:br>
              <a:rPr lang="de-CH" sz="2900" smtClean="0"/>
            </a:br>
            <a:r>
              <a:rPr lang="de-CH" sz="2900" smtClean="0"/>
              <a:t>und im Stadtmuseum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900" smtClean="0"/>
              <a:t>	Ziel 4: Konzept für Führungen/Veranstaltungen</a:t>
            </a:r>
          </a:p>
          <a:p>
            <a:pPr eaLnBrk="1" hangingPunct="1">
              <a:lnSpc>
                <a:spcPct val="90000"/>
              </a:lnSpc>
              <a:buFontTx/>
              <a:buNone/>
              <a:tabLst>
                <a:tab pos="6459538" algn="l"/>
              </a:tabLst>
            </a:pPr>
            <a:r>
              <a:rPr lang="de-CH" sz="2900" smtClean="0"/>
              <a:t>&gt;&gt;</a:t>
            </a:r>
            <a:r>
              <a:rPr lang="de-CH" sz="2900" smtClean="0">
                <a:solidFill>
                  <a:schemeClr val="folHlink"/>
                </a:solidFill>
              </a:rPr>
              <a:t>ab April 2012 Definition weiterer Meilensteine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2: </a:t>
            </a:r>
            <a:br>
              <a:rPr lang="de-CH" sz="4600" smtClean="0"/>
            </a:br>
            <a:r>
              <a:rPr lang="de-CH" sz="4600" smtClean="0"/>
              <a:t>Instrumente Geodäsie   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1614488" eaLnBrk="1" hangingPunct="1">
              <a:buFontTx/>
              <a:buNone/>
            </a:pPr>
            <a:r>
              <a:rPr lang="de-CH" sz="2800" smtClean="0"/>
              <a:t>Teamleiter: </a:t>
            </a:r>
            <a:r>
              <a:rPr lang="de-CH" sz="2800" smtClean="0">
                <a:solidFill>
                  <a:schemeClr val="folHlink"/>
                </a:solidFill>
              </a:rPr>
              <a:t>Karl-Heinz Münch</a:t>
            </a:r>
            <a:r>
              <a:rPr lang="de-CH" sz="2800" smtClean="0"/>
              <a:t>, Urs Martini, René Vittone, Manfred Huckele, Rudolf Kuhn </a:t>
            </a:r>
          </a:p>
          <a:p>
            <a:pPr defTabSz="1614488" eaLnBrk="1" hangingPunct="1">
              <a:buFontTx/>
              <a:buNone/>
            </a:pPr>
            <a:r>
              <a:rPr lang="de-CH" sz="2000" smtClean="0"/>
              <a:t>-------------------------------------------------------------------------------------------</a:t>
            </a:r>
          </a:p>
          <a:p>
            <a:pPr defTabSz="1614488" eaLnBrk="1" hangingPunct="1">
              <a:buFontTx/>
              <a:buNone/>
            </a:pPr>
            <a:r>
              <a:rPr lang="de-CH" sz="3300" smtClean="0"/>
              <a:t></a:t>
            </a:r>
            <a:r>
              <a:rPr lang="de-CH" sz="2800" smtClean="0"/>
              <a:t>	Ziel 1: Ordnungsprinzip entwickeln =</a:t>
            </a:r>
            <a:br>
              <a:rPr lang="de-CH" sz="2800" smtClean="0"/>
            </a:br>
            <a:r>
              <a:rPr lang="de-CH" sz="2800" smtClean="0"/>
              <a:t>3 Epochen, 1819-1900, bis ca. 1935, bis Ende Firma				</a:t>
            </a:r>
            <a:r>
              <a:rPr lang="de-CH" sz="2800" smtClean="0">
                <a:solidFill>
                  <a:schemeClr val="folHlink"/>
                </a:solidFill>
              </a:rPr>
              <a:t>04.2012</a:t>
            </a:r>
            <a:r>
              <a:rPr lang="de-CH" sz="28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</a:p>
          <a:p>
            <a:pPr defTabSz="1614488" eaLnBrk="1" hangingPunct="1">
              <a:buFontTx/>
              <a:buNone/>
            </a:pPr>
            <a:r>
              <a:rPr lang="de-CH" sz="2800" smtClean="0"/>
              <a:t>	Ziel 2: Ordnungsprinzip umsetzen, Instrumente einordnen 			</a:t>
            </a:r>
            <a:r>
              <a:rPr lang="de-CH" sz="2800" smtClean="0">
                <a:solidFill>
                  <a:schemeClr val="folHlink"/>
                </a:solidFill>
              </a:rPr>
              <a:t>04.2012 </a:t>
            </a:r>
            <a:r>
              <a:rPr lang="de-CH" sz="28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  <a:endParaRPr lang="de-CH" sz="2800" smtClean="0">
              <a:solidFill>
                <a:schemeClr val="folHlink"/>
              </a:solidFill>
            </a:endParaRPr>
          </a:p>
          <a:p>
            <a:pPr defTabSz="1614488" eaLnBrk="1" hangingPunct="1">
              <a:buFontTx/>
              <a:buNone/>
            </a:pPr>
            <a:r>
              <a:rPr lang="de-CH" sz="2800" smtClean="0"/>
              <a:t>	Ziel 3: Instrumente und Gestelle beschriften 	</a:t>
            </a:r>
            <a:br>
              <a:rPr lang="de-CH" sz="2800" smtClean="0"/>
            </a:br>
            <a:r>
              <a:rPr lang="de-CH" sz="2800" smtClean="0"/>
              <a:t>im Gange				</a:t>
            </a:r>
            <a:r>
              <a:rPr lang="de-CH" sz="2800" smtClean="0">
                <a:solidFill>
                  <a:schemeClr val="folHlink"/>
                </a:solidFill>
              </a:rPr>
              <a:t>04.2012</a:t>
            </a:r>
          </a:p>
          <a:p>
            <a:pPr defTabSz="1614488" eaLnBrk="1" hangingPunct="1">
              <a:buFontTx/>
              <a:buNone/>
            </a:pPr>
            <a:endParaRPr lang="de-CH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3:			</a:t>
            </a:r>
            <a:br>
              <a:rPr lang="de-CH" sz="4600" smtClean="0"/>
            </a:br>
            <a:r>
              <a:rPr lang="de-CH" sz="4600" smtClean="0"/>
              <a:t>Website kern-aarau.ch</a:t>
            </a:r>
            <a:endParaRPr lang="de-CH" sz="340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136842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de-CH" sz="3300" smtClean="0"/>
              <a:t>Teamleiter: </a:t>
            </a:r>
            <a:r>
              <a:rPr lang="de-CH" sz="3200" smtClean="0">
                <a:solidFill>
                  <a:srgbClr val="92D050"/>
                </a:solidFill>
              </a:rPr>
              <a:t>Aldo</a:t>
            </a:r>
            <a:r>
              <a:rPr lang="de-CH" sz="3300" smtClean="0">
                <a:solidFill>
                  <a:srgbClr val="92D050"/>
                </a:solidFill>
              </a:rPr>
              <a:t> </a:t>
            </a:r>
            <a:r>
              <a:rPr lang="de-CH" sz="3200" smtClean="0">
                <a:solidFill>
                  <a:srgbClr val="92D050"/>
                </a:solidFill>
              </a:rPr>
              <a:t>Lardelli</a:t>
            </a:r>
            <a:r>
              <a:rPr lang="de-CH" sz="2900" smtClean="0"/>
              <a:t>, Thomas Nussbaumer,</a:t>
            </a:r>
            <a:br>
              <a:rPr lang="de-CH" sz="2900" smtClean="0"/>
            </a:br>
            <a:r>
              <a:rPr lang="de-CH" sz="2900" smtClean="0"/>
              <a:t>Urs Martini, Vreni Rigoni</a:t>
            </a:r>
            <a:endParaRPr lang="de-CH" sz="3300" smtClean="0"/>
          </a:p>
          <a:p>
            <a:pPr eaLnBrk="1" hangingPunct="1">
              <a:buFontTx/>
              <a:buNone/>
            </a:pPr>
            <a:r>
              <a:rPr lang="de-CH" sz="2000" smtClean="0"/>
              <a:t>------------------------------------------------------------------------------------------------------------</a:t>
            </a:r>
            <a:endParaRPr lang="de-CH" sz="2400" smtClean="0">
              <a:solidFill>
                <a:schemeClr val="folHlink"/>
              </a:solidFill>
              <a:sym typeface="Webdings" panose="05030102010509060703" pitchFamily="18" charset="2"/>
            </a:endParaRPr>
          </a:p>
        </p:txBody>
      </p:sp>
      <p:sp>
        <p:nvSpPr>
          <p:cNvPr id="9220" name="Text Box 5"/>
          <p:cNvSpPr txBox="1">
            <a:spLocks noChangeArrowheads="1"/>
          </p:cNvSpPr>
          <p:nvPr/>
        </p:nvSpPr>
        <p:spPr bwMode="auto">
          <a:xfrm>
            <a:off x="666750" y="3132138"/>
            <a:ext cx="9720263" cy="407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de-CH" sz="2800"/>
              <a:t>Ziel 1: Aufbau und Unterhalt einer Webseite										</a:t>
            </a:r>
            <a:r>
              <a:rPr lang="de-CH" sz="2800">
                <a:solidFill>
                  <a:schemeClr val="folHlink"/>
                </a:solidFill>
              </a:rPr>
              <a:t>04.2011 </a:t>
            </a:r>
            <a:r>
              <a:rPr lang="de-CH" sz="280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  <a:endParaRPr lang="de-CH" sz="2800">
              <a:solidFill>
                <a:schemeClr val="folHlink"/>
              </a:solidFill>
            </a:endParaRPr>
          </a:p>
          <a:p>
            <a:pPr eaLnBrk="1" hangingPunct="1"/>
            <a:r>
              <a:rPr lang="de-CH" sz="2800"/>
              <a:t>Ziel 2: Aktualisierung und Ausbau 		</a:t>
            </a:r>
            <a:br>
              <a:rPr lang="de-CH" sz="2800"/>
            </a:br>
            <a:r>
              <a:rPr lang="de-CH" sz="2800"/>
              <a:t>							</a:t>
            </a:r>
            <a:r>
              <a:rPr lang="de-CH" sz="2800">
                <a:solidFill>
                  <a:schemeClr val="folHlink"/>
                </a:solidFill>
              </a:rPr>
              <a:t>04.2012 </a:t>
            </a:r>
            <a:r>
              <a:rPr lang="de-CH" sz="280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  <a:endParaRPr lang="de-CH" sz="2800">
              <a:solidFill>
                <a:schemeClr val="folHlink"/>
              </a:solidFill>
            </a:endParaRPr>
          </a:p>
          <a:p>
            <a:pPr eaLnBrk="1" hangingPunct="1"/>
            <a:r>
              <a:rPr lang="de-CH" sz="2800"/>
              <a:t>Ziel 3: Übernahme Administration durch Thomas Nu								</a:t>
            </a:r>
            <a:r>
              <a:rPr lang="de-CH" sz="2800">
                <a:solidFill>
                  <a:schemeClr val="folHlink"/>
                </a:solidFill>
              </a:rPr>
              <a:t>05.2013 ?</a:t>
            </a:r>
          </a:p>
          <a:p>
            <a:pPr eaLnBrk="1" hangingPunct="1"/>
            <a:r>
              <a:rPr lang="de-CH" sz="2800"/>
              <a:t>Ziel 4: Erweiterung, Verbesserung Inhalte	</a:t>
            </a:r>
            <a:r>
              <a:rPr lang="de-CH" sz="2800">
                <a:solidFill>
                  <a:schemeClr val="folHlink"/>
                </a:solidFill>
              </a:rPr>
              <a:t>….2013</a:t>
            </a:r>
          </a:p>
          <a:p>
            <a:pPr eaLnBrk="1" hangingPunct="1"/>
            <a:r>
              <a:rPr lang="de-CH" sz="2800"/>
              <a:t>Ziel 5: Systemupdate, Datensicherung	</a:t>
            </a:r>
            <a:r>
              <a:rPr lang="de-CH" sz="2800">
                <a:solidFill>
                  <a:schemeClr val="folHlink"/>
                </a:solidFill>
              </a:rPr>
              <a:t>….2013/14 *</a:t>
            </a:r>
          </a:p>
          <a:p>
            <a:pPr algn="r" eaLnBrk="1" hangingPunct="1"/>
            <a:r>
              <a:rPr lang="de-CH" sz="1600"/>
              <a:t>? Zugriff auf Code und Datenbank nötig, auch für Ziel 5.    </a:t>
            </a:r>
          </a:p>
          <a:p>
            <a:pPr algn="r">
              <a:spcBef>
                <a:spcPct val="30000"/>
              </a:spcBef>
            </a:pPr>
            <a:r>
              <a:rPr lang="de-CH" sz="1600"/>
              <a:t>* Diese Version 4.5 LTS wird noch bis Oktober 2014 unterstützt.</a:t>
            </a:r>
            <a:endParaRPr lang="de-DE" sz="1600">
              <a:solidFill>
                <a:schemeClr val="folHlink"/>
              </a:solidFill>
            </a:endParaRPr>
          </a:p>
        </p:txBody>
      </p:sp>
      <p:sp>
        <p:nvSpPr>
          <p:cNvPr id="9221" name="Text Box 6"/>
          <p:cNvSpPr txBox="1">
            <a:spLocks noChangeArrowheads="1"/>
          </p:cNvSpPr>
          <p:nvPr/>
        </p:nvSpPr>
        <p:spPr bwMode="auto">
          <a:xfrm>
            <a:off x="1314450" y="3852863"/>
            <a:ext cx="8301038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1042988" eaLnBrk="0" hangingPunct="0"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1042988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534988" y="303213"/>
            <a:ext cx="9358312" cy="1260475"/>
          </a:xfrm>
        </p:spPr>
        <p:txBody>
          <a:bodyPr/>
          <a:lstStyle/>
          <a:p>
            <a:pPr eaLnBrk="1" hangingPunct="1"/>
            <a:r>
              <a:rPr lang="de-CH" sz="4600" smtClean="0"/>
              <a:t>Teilprojekt 4:			</a:t>
            </a:r>
            <a:br>
              <a:rPr lang="de-CH" sz="4600" smtClean="0"/>
            </a:br>
            <a:r>
              <a:rPr lang="de-CH" sz="4600" smtClean="0"/>
              <a:t>Photogrammetrie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988" y="1763713"/>
            <a:ext cx="9623425" cy="5113337"/>
          </a:xfrm>
        </p:spPr>
        <p:txBody>
          <a:bodyPr/>
          <a:lstStyle/>
          <a:p>
            <a:pPr defTabSz="1068388" eaLnBrk="1" hangingPunct="1">
              <a:lnSpc>
                <a:spcPct val="80000"/>
              </a:lnSpc>
              <a:buFontTx/>
              <a:buNone/>
            </a:pPr>
            <a:r>
              <a:rPr lang="de-CH" sz="3300" smtClean="0"/>
              <a:t>Teamleiter: </a:t>
            </a:r>
            <a:r>
              <a:rPr lang="de-CH" sz="2900" smtClean="0">
                <a:solidFill>
                  <a:schemeClr val="folHlink"/>
                </a:solidFill>
              </a:rPr>
              <a:t>Hansjörg Schneeberger</a:t>
            </a:r>
            <a:r>
              <a:rPr lang="de-CH" sz="2900" smtClean="0"/>
              <a:t>, Rolf Käser, Urs Ott, Urs Rickli</a:t>
            </a:r>
            <a:br>
              <a:rPr lang="de-CH" sz="2900" smtClean="0"/>
            </a:br>
            <a:r>
              <a:rPr lang="de-CH" sz="2000" smtClean="0"/>
              <a:t>-----------------------------------------------------------------------------------------------------------------</a:t>
            </a:r>
          </a:p>
          <a:p>
            <a:pPr defTabSz="1068388" eaLnBrk="1" hangingPunct="1">
              <a:lnSpc>
                <a:spcPct val="80000"/>
              </a:lnSpc>
              <a:buFontTx/>
              <a:buNone/>
            </a:pPr>
            <a:r>
              <a:rPr lang="de-CH" sz="3300" smtClean="0"/>
              <a:t>	</a:t>
            </a:r>
            <a:r>
              <a:rPr lang="de-CH" sz="2800" smtClean="0"/>
              <a:t>Ziel 1: Ordnungsprinzip entwickeln und Auswahl von Instrumenten			</a:t>
            </a:r>
            <a:r>
              <a:rPr lang="de-CH" sz="2800" smtClean="0">
                <a:solidFill>
                  <a:schemeClr val="folHlink"/>
                </a:solidFill>
              </a:rPr>
              <a:t>02.2012 </a:t>
            </a:r>
            <a:r>
              <a:rPr lang="de-CH" sz="28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  <a:endParaRPr lang="de-CH" sz="2800" smtClean="0">
              <a:solidFill>
                <a:schemeClr val="folHlink"/>
              </a:solidFill>
            </a:endParaRPr>
          </a:p>
          <a:p>
            <a:pPr defTabSz="1068388" eaLnBrk="1" hangingPunct="1">
              <a:lnSpc>
                <a:spcPct val="80000"/>
              </a:lnSpc>
              <a:buFontTx/>
              <a:buNone/>
            </a:pPr>
            <a:r>
              <a:rPr lang="de-CH" sz="2800" smtClean="0"/>
              <a:t>	Ziel 2: Aufstellen, Montieren, Funktionstests 		</a:t>
            </a:r>
            <a:br>
              <a:rPr lang="de-CH" sz="2800" smtClean="0"/>
            </a:br>
            <a:r>
              <a:rPr lang="de-CH" sz="2800" smtClean="0"/>
              <a:t>					</a:t>
            </a:r>
            <a:r>
              <a:rPr lang="de-CH" sz="2800" smtClean="0">
                <a:solidFill>
                  <a:schemeClr val="folHlink"/>
                </a:solidFill>
              </a:rPr>
              <a:t>04.2012 </a:t>
            </a:r>
            <a:r>
              <a:rPr lang="de-CH" sz="2800" smtClean="0">
                <a:solidFill>
                  <a:schemeClr val="folHlink"/>
                </a:solidFill>
                <a:sym typeface="Webdings" panose="05030102010509060703" pitchFamily="18" charset="2"/>
              </a:rPr>
              <a:t></a:t>
            </a:r>
            <a:endParaRPr lang="de-CH" sz="2800" smtClean="0">
              <a:solidFill>
                <a:schemeClr val="folHlink"/>
              </a:solidFill>
            </a:endParaRPr>
          </a:p>
          <a:p>
            <a:pPr defTabSz="1068388" eaLnBrk="1" hangingPunct="1">
              <a:lnSpc>
                <a:spcPct val="80000"/>
              </a:lnSpc>
              <a:buFontTx/>
              <a:buNone/>
            </a:pPr>
            <a:r>
              <a:rPr lang="de-CH" sz="2800" smtClean="0"/>
              <a:t>	Ziel 3: Instrumente funktionstüchtig machen</a:t>
            </a:r>
            <a:br>
              <a:rPr lang="de-CH" sz="2800" smtClean="0"/>
            </a:br>
            <a:r>
              <a:rPr lang="de-CH" sz="2800" smtClean="0"/>
              <a:t> Zur Zeit im Gange; Probleme mit Elektronik und Software 					</a:t>
            </a:r>
            <a:r>
              <a:rPr lang="de-CH" sz="2800" smtClean="0">
                <a:solidFill>
                  <a:schemeClr val="folHlink"/>
                </a:solidFill>
              </a:rPr>
              <a:t>20.5.2012</a:t>
            </a:r>
          </a:p>
          <a:p>
            <a:pPr defTabSz="1068388" eaLnBrk="1" hangingPunct="1">
              <a:lnSpc>
                <a:spcPct val="80000"/>
              </a:lnSpc>
              <a:buFontTx/>
              <a:buNone/>
            </a:pPr>
            <a:r>
              <a:rPr lang="de-CH" sz="2800" smtClean="0"/>
              <a:t>	Ziel 4: Dokumentieren 			</a:t>
            </a:r>
            <a:r>
              <a:rPr lang="de-CH" sz="2800" smtClean="0">
                <a:solidFill>
                  <a:schemeClr val="folHlink"/>
                </a:solidFill>
              </a:rPr>
              <a:t>…2012…</a:t>
            </a:r>
          </a:p>
          <a:p>
            <a:pPr defTabSz="1068388" eaLnBrk="1" hangingPunct="1">
              <a:lnSpc>
                <a:spcPct val="80000"/>
              </a:lnSpc>
              <a:buFontTx/>
              <a:buNone/>
            </a:pPr>
            <a:r>
              <a:rPr lang="de-CH" sz="2800" smtClean="0"/>
              <a:t>	Ziel 4: Inventarisieren			</a:t>
            </a:r>
            <a:r>
              <a:rPr lang="de-CH" sz="2800" smtClean="0">
                <a:solidFill>
                  <a:schemeClr val="folHlink"/>
                </a:solidFill>
              </a:rPr>
              <a:t>…2013…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CH" sz="21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533</Words>
  <Application>Microsoft Office PowerPoint</Application>
  <PresentationFormat>Benutzerdefiniert</PresentationFormat>
  <Paragraphs>173</Paragraphs>
  <Slides>24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24</vt:i4>
      </vt:variant>
    </vt:vector>
  </HeadingPairs>
  <TitlesOfParts>
    <vt:vector size="25" baseType="lpstr">
      <vt:lpstr>Standarddesign</vt:lpstr>
      <vt:lpstr>Sammlung Kern im Stadtmuseum Schlössli: Einrichten des Depots</vt:lpstr>
      <vt:lpstr>Vorbereitung mit der Spur-gruppe vom 20.10.2011 mit:</vt:lpstr>
      <vt:lpstr>Anlass: 100 Jahre AV</vt:lpstr>
      <vt:lpstr>Kern im Depot</vt:lpstr>
      <vt:lpstr>Teilprojekte</vt:lpstr>
      <vt:lpstr>Teilprojekt 1:  Betriebskonzept</vt:lpstr>
      <vt:lpstr>Teilprojekt 2:  Instrumente Geodäsie   </vt:lpstr>
      <vt:lpstr>Teilprojekt 3:    Website kern-aarau.ch</vt:lpstr>
      <vt:lpstr>Teilprojekt 4:    Photogrammetrie</vt:lpstr>
      <vt:lpstr>Teilprojekt 5:    AV-Stereoskopie</vt:lpstr>
      <vt:lpstr>Teilprojekt 6:    Industrievermessung</vt:lpstr>
      <vt:lpstr>Teilprojekt 7:    Zeichengeräte</vt:lpstr>
      <vt:lpstr>Teilprojekt 8:    Optik</vt:lpstr>
      <vt:lpstr>Teilprojekt 9:    Zeichnungen, Pläne, Mikrofilme</vt:lpstr>
      <vt:lpstr>Teilprojekt 10:    Firmenarchiv</vt:lpstr>
      <vt:lpstr>Teilprojekt 11:    Marketing, Werbung, Verkauf, Service</vt:lpstr>
      <vt:lpstr>Teilprojekt 12:    Bibliothek</vt:lpstr>
      <vt:lpstr>Teilprojekt 13:    Basisfertigung, Normierung, Fabrikation,  Beschaffung, Qualitätssicherung</vt:lpstr>
      <vt:lpstr>Teilprojekt 14:    Teilkreis</vt:lpstr>
      <vt:lpstr>Teilprojekt 15:    Bestehende Filme (+Ton)</vt:lpstr>
      <vt:lpstr>Teilprojekt 16:    Neue Filme</vt:lpstr>
      <vt:lpstr>Teilprojekt 17:    Grossgeräte Meridian und Refraktor</vt:lpstr>
      <vt:lpstr>Teilprojekt 18:    Firmengeschichte+</vt:lpstr>
      <vt:lpstr>Teilprojekt 19:    Wehrtechnik</vt:lpstr>
    </vt:vector>
  </TitlesOfParts>
  <Company>Stadtverwaltung Aarau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Kaba  Rössler</dc:creator>
  <cp:lastModifiedBy>Godi Neeser</cp:lastModifiedBy>
  <cp:revision>68</cp:revision>
  <dcterms:created xsi:type="dcterms:W3CDTF">2011-11-15T14:25:03Z</dcterms:created>
  <dcterms:modified xsi:type="dcterms:W3CDTF">2013-10-27T09:22:56Z</dcterms:modified>
</cp:coreProperties>
</file>